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14"/>
  </p:notesMasterIdLst>
  <p:sldIdLst>
    <p:sldId id="256" r:id="rId2"/>
    <p:sldId id="257" r:id="rId3"/>
    <p:sldId id="259" r:id="rId4"/>
    <p:sldId id="260" r:id="rId5"/>
    <p:sldId id="261" r:id="rId6"/>
    <p:sldId id="262" r:id="rId7"/>
    <p:sldId id="264" r:id="rId8"/>
    <p:sldId id="265" r:id="rId9"/>
    <p:sldId id="266" r:id="rId10"/>
    <p:sldId id="263" r:id="rId11"/>
    <p:sldId id="267" r:id="rId12"/>
    <p:sldId id="270"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15" autoAdjust="0"/>
    <p:restoredTop sz="94660"/>
  </p:normalViewPr>
  <p:slideViewPr>
    <p:cSldViewPr>
      <p:cViewPr varScale="1">
        <p:scale>
          <a:sx n="43" d="100"/>
          <a:sy n="43" d="100"/>
        </p:scale>
        <p:origin x="-96" y="-56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A30439F-3985-4881-886D-9F5EE9450D18}" type="datetimeFigureOut">
              <a:rPr lang="en-US" smtClean="0"/>
              <a:pPr/>
              <a:t>4/28/2010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5D5C93B-6DE7-4377-8B61-26AC638566EF}"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5D5C93B-6DE7-4377-8B61-26AC638566EF}" type="slidenum">
              <a:rPr lang="en-US" smtClean="0"/>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4B915E91-C262-4797-A616-481A430B9C82}" type="datetimeFigureOut">
              <a:rPr lang="en-US" smtClean="0"/>
              <a:pPr/>
              <a:t>4/28/2010</a:t>
            </a:fld>
            <a:endParaRPr lang="en-US" dirty="0"/>
          </a:p>
        </p:txBody>
      </p:sp>
      <p:sp>
        <p:nvSpPr>
          <p:cNvPr id="19" name="Footer Placeholder 18"/>
          <p:cNvSpPr>
            <a:spLocks noGrp="1"/>
          </p:cNvSpPr>
          <p:nvPr>
            <p:ph type="ftr" sz="quarter" idx="11"/>
          </p:nvPr>
        </p:nvSpPr>
        <p:spPr/>
        <p:txBody>
          <a:bodyPr/>
          <a:lstStyle/>
          <a:p>
            <a:endParaRPr lang="en-US" dirty="0"/>
          </a:p>
        </p:txBody>
      </p:sp>
      <p:sp>
        <p:nvSpPr>
          <p:cNvPr id="27" name="Slide Number Placeholder 26"/>
          <p:cNvSpPr>
            <a:spLocks noGrp="1"/>
          </p:cNvSpPr>
          <p:nvPr>
            <p:ph type="sldNum" sz="quarter" idx="12"/>
          </p:nvPr>
        </p:nvSpPr>
        <p:spPr/>
        <p:txBody>
          <a:bodyPr/>
          <a:lstStyle/>
          <a:p>
            <a:fld id="{38433BA9-D581-4CEB-A0F2-5AF87D4EAE44}"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B915E91-C262-4797-A616-481A430B9C82}" type="datetimeFigureOut">
              <a:rPr lang="en-US" smtClean="0"/>
              <a:pPr/>
              <a:t>4/28/2010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8433BA9-D581-4CEB-A0F2-5AF87D4EAE44}"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B915E91-C262-4797-A616-481A430B9C82}" type="datetimeFigureOut">
              <a:rPr lang="en-US" smtClean="0"/>
              <a:pPr/>
              <a:t>4/28/2010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8433BA9-D581-4CEB-A0F2-5AF87D4EAE44}"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B915E91-C262-4797-A616-481A430B9C82}" type="datetimeFigureOut">
              <a:rPr lang="en-US" smtClean="0"/>
              <a:pPr/>
              <a:t>4/28/2010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8433BA9-D581-4CEB-A0F2-5AF87D4EAE44}"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4B915E91-C262-4797-A616-481A430B9C82}" type="datetimeFigureOut">
              <a:rPr lang="en-US" smtClean="0"/>
              <a:pPr/>
              <a:t>4/28/2010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8433BA9-D581-4CEB-A0F2-5AF87D4EAE44}"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B915E91-C262-4797-A616-481A430B9C82}" type="datetimeFigureOut">
              <a:rPr lang="en-US" smtClean="0"/>
              <a:pPr/>
              <a:t>4/28/2010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8433BA9-D581-4CEB-A0F2-5AF87D4EAE44}"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4B915E91-C262-4797-A616-481A430B9C82}" type="datetimeFigureOut">
              <a:rPr lang="en-US" smtClean="0"/>
              <a:pPr/>
              <a:t>4/28/2010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8433BA9-D581-4CEB-A0F2-5AF87D4EAE44}"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B915E91-C262-4797-A616-481A430B9C82}" type="datetimeFigureOut">
              <a:rPr lang="en-US" smtClean="0"/>
              <a:pPr/>
              <a:t>4/28/2010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8433BA9-D581-4CEB-A0F2-5AF87D4EAE44}"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B915E91-C262-4797-A616-481A430B9C82}" type="datetimeFigureOut">
              <a:rPr lang="en-US" smtClean="0"/>
              <a:pPr/>
              <a:t>4/28/2010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8433BA9-D581-4CEB-A0F2-5AF87D4EAE44}"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B915E91-C262-4797-A616-481A430B9C82}" type="datetimeFigureOut">
              <a:rPr lang="en-US" smtClean="0"/>
              <a:pPr/>
              <a:t>4/28/2010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8433BA9-D581-4CEB-A0F2-5AF87D4EAE44}"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B915E91-C262-4797-A616-481A430B9C82}" type="datetimeFigureOut">
              <a:rPr lang="en-US" smtClean="0"/>
              <a:pPr/>
              <a:t>4/28/2010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8077200" y="6356350"/>
            <a:ext cx="609600" cy="365125"/>
          </a:xfrm>
        </p:spPr>
        <p:txBody>
          <a:bodyPr/>
          <a:lstStyle/>
          <a:p>
            <a:fld id="{38433BA9-D581-4CEB-A0F2-5AF87D4EAE44}" type="slidenum">
              <a:rPr lang="en-US" smtClean="0"/>
              <a:pPr/>
              <a:t>‹#›</a:t>
            </a:fld>
            <a:endParaRPr lang="en-US" dirty="0"/>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dirty="0"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4B915E91-C262-4797-A616-481A430B9C82}" type="datetimeFigureOut">
              <a:rPr lang="en-US" smtClean="0"/>
              <a:pPr/>
              <a:t>4/28/2010</a:t>
            </a:fld>
            <a:endParaRPr lang="en-US" dirty="0"/>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dirty="0"/>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38433BA9-D581-4CEB-A0F2-5AF87D4EAE44}" type="slidenum">
              <a:rPr lang="en-US" smtClean="0"/>
              <a:pPr/>
              <a:t>‹#›</a:t>
            </a:fld>
            <a:endParaRPr lang="en-US" dirty="0"/>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457200" y="990600"/>
            <a:ext cx="8458200" cy="5181600"/>
          </a:xfrm>
        </p:spPr>
        <p:txBody>
          <a:bodyPr>
            <a:normAutofit/>
          </a:bodyPr>
          <a:lstStyle/>
          <a:p>
            <a:pPr algn="ctr"/>
            <a:r>
              <a:rPr lang="en-US" sz="4800" dirty="0" smtClean="0"/>
              <a:t>Arkansas Business </a:t>
            </a:r>
            <a:br>
              <a:rPr lang="en-US" sz="4800" dirty="0" smtClean="0"/>
            </a:br>
            <a:r>
              <a:rPr lang="en-US" sz="4800" dirty="0" smtClean="0"/>
              <a:t>Education Association</a:t>
            </a:r>
            <a:br>
              <a:rPr lang="en-US" sz="4800" dirty="0" smtClean="0"/>
            </a:br>
            <a:r>
              <a:rPr lang="en-US" sz="4800" dirty="0" smtClean="0"/>
              <a:t>Hot Springs, Arkansas           2009</a:t>
            </a:r>
            <a:endParaRPr lang="en-US" sz="4800" dirty="0"/>
          </a:p>
        </p:txBody>
      </p:sp>
      <p:pic>
        <p:nvPicPr>
          <p:cNvPr id="1026" name="Picture 2"/>
          <p:cNvPicPr>
            <a:picLocks noChangeAspect="1" noChangeArrowheads="1"/>
          </p:cNvPicPr>
          <p:nvPr/>
        </p:nvPicPr>
        <p:blipFill>
          <a:blip r:embed="rId2" cstate="print"/>
          <a:srcRect/>
          <a:stretch>
            <a:fillRect/>
          </a:stretch>
        </p:blipFill>
        <p:spPr bwMode="auto">
          <a:xfrm>
            <a:off x="3200400" y="762000"/>
            <a:ext cx="3124200" cy="3048000"/>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chemeClr val="tx1"/>
                </a:solidFill>
              </a:rPr>
              <a:t>Communication</a:t>
            </a:r>
            <a:endParaRPr lang="en-US" dirty="0">
              <a:solidFill>
                <a:schemeClr val="tx1"/>
              </a:solidFill>
            </a:endParaRPr>
          </a:p>
        </p:txBody>
      </p:sp>
      <p:sp>
        <p:nvSpPr>
          <p:cNvPr id="3" name="Content Placeholder 2"/>
          <p:cNvSpPr>
            <a:spLocks noGrp="1"/>
          </p:cNvSpPr>
          <p:nvPr>
            <p:ph idx="1"/>
          </p:nvPr>
        </p:nvSpPr>
        <p:spPr/>
        <p:txBody>
          <a:bodyPr/>
          <a:lstStyle/>
          <a:p>
            <a:pPr>
              <a:buNone/>
            </a:pPr>
            <a:r>
              <a:rPr lang="en-US" dirty="0" smtClean="0"/>
              <a:t>“Leaders must have the ability to design and articulate an organizational vision.  If you can’t express an idea, you don’t have one!”</a:t>
            </a:r>
          </a:p>
          <a:p>
            <a:pPr>
              <a:buNone/>
            </a:pPr>
            <a:r>
              <a:rPr lang="en-US" dirty="0" smtClean="0"/>
              <a:t>		Richard J. Mahoney, CEO, Monsanto Corp.</a:t>
            </a:r>
          </a:p>
          <a:p>
            <a:pPr>
              <a:buNone/>
            </a:pPr>
            <a:endParaRPr lang="en-US" dirty="0" smtClean="0"/>
          </a:p>
          <a:p>
            <a:pPr>
              <a:buNone/>
            </a:pPr>
            <a:r>
              <a:rPr lang="en-US" dirty="0" smtClean="0"/>
              <a:t>“Be open and honest.  Be direct and candid in all communication.  Be sure that you mean what you say and say what you mean”.</a:t>
            </a:r>
          </a:p>
          <a:p>
            <a:pPr>
              <a:buNone/>
            </a:pPr>
            <a:r>
              <a:rPr lang="en-US" dirty="0" smtClean="0"/>
              <a:t>		Robert Benmosche, CEO, MetLife</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chemeClr val="tx1"/>
                </a:solidFill>
              </a:rPr>
              <a:t>Frequent Communication</a:t>
            </a:r>
            <a:endParaRPr lang="en-US" dirty="0">
              <a:solidFill>
                <a:schemeClr val="tx1"/>
              </a:solidFill>
            </a:endParaRPr>
          </a:p>
        </p:txBody>
      </p:sp>
      <p:sp>
        <p:nvSpPr>
          <p:cNvPr id="3" name="Content Placeholder 2"/>
          <p:cNvSpPr>
            <a:spLocks noGrp="1"/>
          </p:cNvSpPr>
          <p:nvPr>
            <p:ph sz="half" idx="1"/>
          </p:nvPr>
        </p:nvSpPr>
        <p:spPr>
          <a:xfrm>
            <a:off x="1371600" y="1920085"/>
            <a:ext cx="3581400" cy="4434840"/>
          </a:xfrm>
        </p:spPr>
        <p:txBody>
          <a:bodyPr>
            <a:normAutofit/>
          </a:bodyPr>
          <a:lstStyle/>
          <a:p>
            <a:r>
              <a:rPr lang="en-US" dirty="0" smtClean="0"/>
              <a:t>Telephone</a:t>
            </a:r>
          </a:p>
          <a:p>
            <a:r>
              <a:rPr lang="en-US" dirty="0" smtClean="0"/>
              <a:t>Letters</a:t>
            </a:r>
          </a:p>
          <a:p>
            <a:r>
              <a:rPr lang="en-US" dirty="0" smtClean="0"/>
              <a:t>Fax</a:t>
            </a:r>
          </a:p>
          <a:p>
            <a:r>
              <a:rPr lang="en-US" dirty="0" smtClean="0"/>
              <a:t>Conferences</a:t>
            </a:r>
          </a:p>
          <a:p>
            <a:r>
              <a:rPr lang="en-US" dirty="0" smtClean="0"/>
              <a:t>School/work</a:t>
            </a:r>
          </a:p>
          <a:p>
            <a:r>
              <a:rPr lang="en-US" dirty="0" smtClean="0"/>
              <a:t>Always try one more time.</a:t>
            </a:r>
            <a:endParaRPr lang="en-US" dirty="0"/>
          </a:p>
        </p:txBody>
      </p:sp>
      <p:sp>
        <p:nvSpPr>
          <p:cNvPr id="4" name="Content Placeholder 3"/>
          <p:cNvSpPr>
            <a:spLocks noGrp="1"/>
          </p:cNvSpPr>
          <p:nvPr>
            <p:ph sz="half" idx="2"/>
          </p:nvPr>
        </p:nvSpPr>
        <p:spPr>
          <a:xfrm>
            <a:off x="5334000" y="1920085"/>
            <a:ext cx="3352800" cy="4434840"/>
          </a:xfrm>
        </p:spPr>
        <p:txBody>
          <a:bodyPr>
            <a:normAutofit/>
          </a:bodyPr>
          <a:lstStyle/>
          <a:p>
            <a:r>
              <a:rPr lang="en-US" dirty="0" smtClean="0"/>
              <a:t>Cell phone</a:t>
            </a:r>
          </a:p>
          <a:p>
            <a:r>
              <a:rPr lang="en-US" dirty="0" smtClean="0"/>
              <a:t>Email</a:t>
            </a:r>
          </a:p>
          <a:p>
            <a:r>
              <a:rPr lang="en-US" dirty="0" smtClean="0"/>
              <a:t>Fax</a:t>
            </a:r>
          </a:p>
          <a:p>
            <a:r>
              <a:rPr lang="en-US" dirty="0" smtClean="0"/>
              <a:t>Face to face</a:t>
            </a:r>
          </a:p>
          <a:p>
            <a:r>
              <a:rPr lang="en-US" dirty="0" smtClean="0"/>
              <a:t>Public places</a:t>
            </a:r>
          </a:p>
          <a:p>
            <a:r>
              <a:rPr lang="en-US" dirty="0" smtClean="0"/>
              <a:t>Post Cards</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914400"/>
          </a:xfrm>
        </p:spPr>
        <p:txBody>
          <a:bodyPr>
            <a:normAutofit/>
          </a:bodyPr>
          <a:lstStyle/>
          <a:p>
            <a:pPr algn="ctr"/>
            <a:r>
              <a:rPr lang="en-US" dirty="0" smtClean="0"/>
              <a:t>Trust</a:t>
            </a:r>
            <a:endParaRPr lang="en-US" dirty="0"/>
          </a:p>
        </p:txBody>
      </p:sp>
      <p:sp>
        <p:nvSpPr>
          <p:cNvPr id="3" name="Content Placeholder 2"/>
          <p:cNvSpPr>
            <a:spLocks noGrp="1"/>
          </p:cNvSpPr>
          <p:nvPr>
            <p:ph idx="1"/>
          </p:nvPr>
        </p:nvSpPr>
        <p:spPr>
          <a:xfrm>
            <a:off x="457200" y="1371600"/>
            <a:ext cx="8229600" cy="4953000"/>
          </a:xfrm>
        </p:spPr>
        <p:txBody>
          <a:bodyPr>
            <a:normAutofit fontScale="92500" lnSpcReduction="10000"/>
          </a:bodyPr>
          <a:lstStyle/>
          <a:p>
            <a:pPr>
              <a:buNone/>
            </a:pPr>
            <a:r>
              <a:rPr lang="en-US" dirty="0" smtClean="0"/>
              <a:t>“First of all, a successful leader is someone who has integrity, someone you can trust.  You know and share the values they stand for and you can count on them to act accordingly.”</a:t>
            </a:r>
          </a:p>
          <a:p>
            <a:pPr>
              <a:buNone/>
            </a:pPr>
            <a:r>
              <a:rPr lang="en-US" dirty="0" smtClean="0"/>
              <a:t>		Donald W. Weber, CEO Contel</a:t>
            </a:r>
          </a:p>
          <a:p>
            <a:pPr>
              <a:buNone/>
            </a:pPr>
            <a:r>
              <a:rPr lang="en-US" dirty="0" smtClean="0"/>
              <a:t>“The most overlooked requirement for successful business leadership today is integrity. …. I mean integrity in the larger sense of an openness to ideas and colleagues, a willingness to trust the people who work for you and surrender yourself to their strengths, and an ability to put the interests of the team ahead of the narrow, selfish interests of the individual.”</a:t>
            </a:r>
          </a:p>
          <a:p>
            <a:pPr>
              <a:buNone/>
            </a:pPr>
            <a:r>
              <a:rPr lang="en-US" dirty="0" smtClean="0"/>
              <a:t>		Wayne Calloway, CEO, PepsiCo</a:t>
            </a:r>
          </a:p>
          <a:p>
            <a:pPr>
              <a:buNone/>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609600"/>
            <a:ext cx="8229600" cy="5397691"/>
          </a:xfrm>
        </p:spPr>
        <p:txBody>
          <a:bodyPr>
            <a:normAutofit lnSpcReduction="10000"/>
          </a:bodyPr>
          <a:lstStyle/>
          <a:p>
            <a:pPr algn="ctr">
              <a:buNone/>
            </a:pPr>
            <a:endParaRPr lang="en-US" sz="5400" dirty="0" smtClean="0"/>
          </a:p>
          <a:p>
            <a:pPr algn="ctr">
              <a:buNone/>
            </a:pPr>
            <a:r>
              <a:rPr lang="en-US" sz="5400" dirty="0" smtClean="0">
                <a:latin typeface="Century Schoolbook" pitchFamily="18" charset="0"/>
              </a:rPr>
              <a:t>Leadership Seminar</a:t>
            </a:r>
          </a:p>
          <a:p>
            <a:pPr algn="r">
              <a:buNone/>
            </a:pPr>
            <a:r>
              <a:rPr lang="en-US" sz="3200" dirty="0" smtClean="0"/>
              <a:t>Dr. Terry Roach</a:t>
            </a:r>
          </a:p>
          <a:p>
            <a:pPr algn="r">
              <a:buNone/>
            </a:pPr>
            <a:r>
              <a:rPr lang="en-US" sz="3200" dirty="0" smtClean="0"/>
              <a:t>College of Business</a:t>
            </a:r>
          </a:p>
          <a:p>
            <a:pPr algn="r">
              <a:buNone/>
            </a:pPr>
            <a:r>
              <a:rPr lang="en-US" sz="3200" dirty="0" smtClean="0"/>
              <a:t>Arkansas State University-Jonesboro</a:t>
            </a:r>
          </a:p>
          <a:p>
            <a:pPr algn="r">
              <a:buNone/>
            </a:pPr>
            <a:r>
              <a:rPr lang="en-US" sz="3200" dirty="0" smtClean="0"/>
              <a:t>tdroach@astate.edu</a:t>
            </a:r>
          </a:p>
          <a:p>
            <a:pPr algn="r">
              <a:buNone/>
            </a:pPr>
            <a:r>
              <a:rPr lang="en-US" sz="3200" dirty="0" smtClean="0"/>
              <a:t>SBEA President 1999</a:t>
            </a:r>
          </a:p>
          <a:p>
            <a:pPr algn="r">
              <a:buNone/>
            </a:pPr>
            <a:r>
              <a:rPr lang="en-US" sz="3200" dirty="0" smtClean="0"/>
              <a:t>ABEA President 1991 and 1992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8229600" cy="5668962"/>
          </a:xfrm>
        </p:spPr>
        <p:txBody>
          <a:bodyPr>
            <a:normAutofit/>
          </a:bodyPr>
          <a:lstStyle/>
          <a:p>
            <a:r>
              <a:rPr lang="en-US" dirty="0" smtClean="0">
                <a:solidFill>
                  <a:schemeClr val="tx1"/>
                </a:solidFill>
              </a:rPr>
              <a:t>   Leadership requires Leaders</a:t>
            </a:r>
            <a:r>
              <a:rPr lang="en-US" dirty="0" smtClean="0"/>
              <a:t/>
            </a:r>
            <a:br>
              <a:rPr lang="en-US" dirty="0" smtClean="0"/>
            </a:br>
            <a:r>
              <a:rPr lang="en-US" dirty="0" smtClean="0"/>
              <a:t/>
            </a:r>
            <a:br>
              <a:rPr lang="en-US" dirty="0" smtClean="0"/>
            </a:br>
            <a:r>
              <a:rPr lang="en-US" sz="2700" dirty="0" smtClean="0"/>
              <a:t>Successful leaders have self-awareness.  They have the self-respect and respect for others that allows them to be tough yet compassionate, to remain composed under pressure, and to negotiate to solve problems.  This quality earns them the trust and respect of others.</a:t>
            </a:r>
            <a:r>
              <a:rPr lang="en-US" dirty="0" smtClean="0"/>
              <a:t/>
            </a:r>
            <a:br>
              <a:rPr lang="en-US" dirty="0" smtClean="0"/>
            </a:br>
            <a:r>
              <a:rPr lang="en-US" dirty="0" smtClean="0"/>
              <a:t/>
            </a:r>
            <a:br>
              <a:rPr lang="en-US" dirty="0" smtClean="0"/>
            </a:br>
            <a:r>
              <a:rPr lang="en-US" sz="2400" dirty="0" smtClean="0"/>
              <a:t>John B. Fery, CEO Boise Cascade Corporation</a:t>
            </a:r>
            <a:endParaRPr lang="en-US"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US" dirty="0" smtClean="0">
                <a:solidFill>
                  <a:schemeClr val="tx1"/>
                </a:solidFill>
              </a:rPr>
              <a:t>Management and Leadership</a:t>
            </a:r>
            <a:endParaRPr lang="en-US" dirty="0">
              <a:solidFill>
                <a:schemeClr val="tx1"/>
              </a:solidFill>
            </a:endParaRPr>
          </a:p>
        </p:txBody>
      </p:sp>
      <p:sp>
        <p:nvSpPr>
          <p:cNvPr id="5" name="Content Placeholder 4"/>
          <p:cNvSpPr>
            <a:spLocks noGrp="1"/>
          </p:cNvSpPr>
          <p:nvPr>
            <p:ph sz="half" idx="1"/>
          </p:nvPr>
        </p:nvSpPr>
        <p:spPr/>
        <p:txBody>
          <a:bodyPr/>
          <a:lstStyle/>
          <a:p>
            <a:pPr>
              <a:buNone/>
            </a:pPr>
            <a:r>
              <a:rPr lang="en-US" dirty="0" smtClean="0"/>
              <a:t>MANAGEMENT</a:t>
            </a:r>
          </a:p>
          <a:p>
            <a:r>
              <a:rPr lang="en-US" dirty="0" smtClean="0"/>
              <a:t>Analyze Information</a:t>
            </a:r>
          </a:p>
          <a:p>
            <a:r>
              <a:rPr lang="en-US" dirty="0" smtClean="0"/>
              <a:t>Make inferences</a:t>
            </a:r>
          </a:p>
          <a:p>
            <a:r>
              <a:rPr lang="en-US" dirty="0" smtClean="0"/>
              <a:t>Make decisions</a:t>
            </a:r>
          </a:p>
          <a:p>
            <a:r>
              <a:rPr lang="en-US" dirty="0" smtClean="0"/>
              <a:t>Allocate resources</a:t>
            </a:r>
          </a:p>
          <a:p>
            <a:r>
              <a:rPr lang="en-US" dirty="0" smtClean="0"/>
              <a:t>Problem solving</a:t>
            </a:r>
          </a:p>
          <a:p>
            <a:r>
              <a:rPr lang="en-US" dirty="0" smtClean="0"/>
              <a:t>Assign tasks</a:t>
            </a:r>
          </a:p>
          <a:p>
            <a:r>
              <a:rPr lang="en-US" dirty="0" smtClean="0"/>
              <a:t>Make schedules</a:t>
            </a:r>
            <a:endParaRPr lang="en-US" dirty="0"/>
          </a:p>
        </p:txBody>
      </p:sp>
      <p:sp>
        <p:nvSpPr>
          <p:cNvPr id="6" name="Content Placeholder 5"/>
          <p:cNvSpPr>
            <a:spLocks noGrp="1"/>
          </p:cNvSpPr>
          <p:nvPr>
            <p:ph sz="half" idx="2"/>
          </p:nvPr>
        </p:nvSpPr>
        <p:spPr/>
        <p:txBody>
          <a:bodyPr/>
          <a:lstStyle/>
          <a:p>
            <a:pPr>
              <a:buNone/>
            </a:pPr>
            <a:r>
              <a:rPr lang="en-US" dirty="0" smtClean="0"/>
              <a:t>LEADERSHIP</a:t>
            </a:r>
          </a:p>
          <a:p>
            <a:r>
              <a:rPr lang="en-US" dirty="0" smtClean="0"/>
              <a:t>Influence and Inspire others to achieve goals</a:t>
            </a:r>
          </a:p>
          <a:p>
            <a:r>
              <a:rPr lang="en-US" dirty="0" smtClean="0"/>
              <a:t>Motivate</a:t>
            </a:r>
          </a:p>
          <a:p>
            <a:r>
              <a:rPr lang="en-US" dirty="0" smtClean="0"/>
              <a:t>Touch the spirit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chemeClr val="tx1"/>
                </a:solidFill>
              </a:rPr>
              <a:t>Three Components of Leadership</a:t>
            </a:r>
            <a:endParaRPr lang="en-US" dirty="0">
              <a:solidFill>
                <a:schemeClr val="tx1"/>
              </a:solidFill>
            </a:endParaRPr>
          </a:p>
        </p:txBody>
      </p:sp>
      <p:sp>
        <p:nvSpPr>
          <p:cNvPr id="12" name="Content Placeholder 11"/>
          <p:cNvSpPr>
            <a:spLocks noGrp="1"/>
          </p:cNvSpPr>
          <p:nvPr>
            <p:ph idx="1"/>
          </p:nvPr>
        </p:nvSpPr>
        <p:spPr/>
        <p:txBody>
          <a:bodyPr/>
          <a:lstStyle/>
          <a:p>
            <a:pPr algn="ctr">
              <a:buNone/>
            </a:pPr>
            <a:r>
              <a:rPr lang="en-US" sz="6600" dirty="0" smtClean="0"/>
              <a:t>Vision</a:t>
            </a:r>
          </a:p>
          <a:p>
            <a:pPr algn="ctr">
              <a:buNone/>
            </a:pPr>
            <a:r>
              <a:rPr lang="en-US" sz="6600" dirty="0" smtClean="0"/>
              <a:t>Communication</a:t>
            </a:r>
          </a:p>
          <a:p>
            <a:pPr algn="ctr">
              <a:buNone/>
            </a:pPr>
            <a:r>
              <a:rPr lang="en-US" sz="6600" dirty="0" smtClean="0"/>
              <a:t>Trust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19912"/>
          </a:xfrm>
        </p:spPr>
        <p:txBody>
          <a:bodyPr/>
          <a:lstStyle/>
          <a:p>
            <a:pPr algn="ctr"/>
            <a:r>
              <a:rPr lang="en-US" dirty="0" smtClean="0">
                <a:solidFill>
                  <a:schemeClr val="tx1"/>
                </a:solidFill>
              </a:rPr>
              <a:t>Vision</a:t>
            </a:r>
            <a:endParaRPr lang="en-US" dirty="0">
              <a:solidFill>
                <a:schemeClr val="tx1"/>
              </a:solidFill>
            </a:endParaRPr>
          </a:p>
        </p:txBody>
      </p:sp>
      <p:sp>
        <p:nvSpPr>
          <p:cNvPr id="3" name="Content Placeholder 2"/>
          <p:cNvSpPr>
            <a:spLocks noGrp="1"/>
          </p:cNvSpPr>
          <p:nvPr>
            <p:ph idx="1"/>
          </p:nvPr>
        </p:nvSpPr>
        <p:spPr>
          <a:xfrm>
            <a:off x="457200" y="1524000"/>
            <a:ext cx="8229600" cy="4800600"/>
          </a:xfrm>
        </p:spPr>
        <p:txBody>
          <a:bodyPr/>
          <a:lstStyle/>
          <a:p>
            <a:pPr>
              <a:buNone/>
            </a:pPr>
            <a:r>
              <a:rPr lang="en-US" dirty="0" smtClean="0"/>
              <a:t>“A successful leader has the vision to see the future and the willingness to make the commitments needed to get there.”</a:t>
            </a:r>
          </a:p>
          <a:p>
            <a:pPr>
              <a:buNone/>
            </a:pPr>
            <a:r>
              <a:rPr lang="en-US" dirty="0" smtClean="0"/>
              <a:t>		John J. Curley, CEO, Gannett Co., Inc.</a:t>
            </a:r>
          </a:p>
          <a:p>
            <a:pPr>
              <a:buNone/>
            </a:pPr>
            <a:endParaRPr lang="en-US" dirty="0" smtClean="0"/>
          </a:p>
          <a:p>
            <a:pPr>
              <a:buNone/>
            </a:pPr>
            <a:r>
              <a:rPr lang="en-US" dirty="0" smtClean="0"/>
              <a:t>“Be passionate about what you you’re doing.  Be committed to it.  Don’t look over your shoulder and worry about the mistakes you’ve made, but determine how you can move forward.”</a:t>
            </a:r>
          </a:p>
          <a:p>
            <a:pPr>
              <a:buNone/>
            </a:pPr>
            <a:r>
              <a:rPr lang="en-US" dirty="0" smtClean="0"/>
              <a:t>		William Welden, CEO, Johnson &amp; Johnson</a:t>
            </a:r>
          </a:p>
          <a:p>
            <a:pPr>
              <a:buNone/>
            </a:pPr>
            <a:endParaRPr lang="en-US" dirty="0" smtClean="0"/>
          </a:p>
          <a:p>
            <a:pPr>
              <a:buNone/>
            </a:pP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685800"/>
            <a:ext cx="8305800" cy="4706112"/>
          </a:xfrm>
        </p:spPr>
        <p:txBody>
          <a:bodyPr>
            <a:normAutofit/>
          </a:bodyPr>
          <a:lstStyle/>
          <a:p>
            <a:pPr algn="ctr"/>
            <a:r>
              <a:rPr lang="en-US" u="sng" dirty="0" smtClean="0">
                <a:solidFill>
                  <a:schemeClr val="tx1"/>
                </a:solidFill>
              </a:rPr>
              <a:t>Vision Statements</a:t>
            </a:r>
            <a:r>
              <a:rPr lang="en-US" dirty="0" smtClean="0"/>
              <a:t/>
            </a:r>
            <a:br>
              <a:rPr lang="en-US" dirty="0" smtClean="0"/>
            </a:br>
            <a:r>
              <a:rPr lang="en-US" dirty="0" smtClean="0"/>
              <a:t> are often confused with </a:t>
            </a:r>
            <a:br>
              <a:rPr lang="en-US" dirty="0" smtClean="0"/>
            </a:br>
            <a:r>
              <a:rPr lang="en-US" u="sng" dirty="0" smtClean="0">
                <a:solidFill>
                  <a:schemeClr val="tx1"/>
                </a:solidFill>
              </a:rPr>
              <a:t>Mission Statements</a:t>
            </a:r>
            <a:r>
              <a:rPr lang="en-US" dirty="0" smtClean="0"/>
              <a:t/>
            </a:r>
            <a:br>
              <a:rPr lang="en-US" dirty="0" smtClean="0"/>
            </a:br>
            <a:r>
              <a:rPr lang="en-US" dirty="0" smtClean="0"/>
              <a:t/>
            </a:r>
            <a:br>
              <a:rPr lang="en-US" dirty="0" smtClean="0"/>
            </a:b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5468112"/>
          </a:xfrm>
        </p:spPr>
        <p:txBody>
          <a:bodyPr>
            <a:normAutofit fontScale="90000"/>
          </a:bodyPr>
          <a:lstStyle/>
          <a:p>
            <a:pPr algn="ctr"/>
            <a:r>
              <a:rPr lang="en-US" sz="8000" dirty="0" smtClean="0"/>
              <a:t>Vision</a:t>
            </a:r>
            <a:r>
              <a:rPr lang="en-US" dirty="0" smtClean="0"/>
              <a:t/>
            </a:r>
            <a:br>
              <a:rPr lang="en-US" dirty="0" smtClean="0"/>
            </a:br>
            <a:r>
              <a:rPr lang="en-US" dirty="0" smtClean="0">
                <a:solidFill>
                  <a:srgbClr val="7030A0"/>
                </a:solidFill>
              </a:rPr>
              <a:t>(where you want to be)</a:t>
            </a:r>
            <a:r>
              <a:rPr lang="en-US" dirty="0" smtClean="0"/>
              <a:t/>
            </a:r>
            <a:br>
              <a:rPr lang="en-US" dirty="0" smtClean="0"/>
            </a:br>
            <a:r>
              <a:rPr lang="en-US" dirty="0" smtClean="0"/>
              <a:t> Write a statement for your state’s Business Education Association </a:t>
            </a:r>
            <a:br>
              <a:rPr lang="en-US" dirty="0" smtClean="0"/>
            </a:br>
            <a:r>
              <a:rPr lang="en-US" dirty="0" smtClean="0"/>
              <a:t/>
            </a:r>
            <a:br>
              <a:rPr lang="en-US" dirty="0" smtClean="0"/>
            </a:b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5620512"/>
          </a:xfrm>
        </p:spPr>
        <p:txBody>
          <a:bodyPr>
            <a:normAutofit fontScale="90000"/>
          </a:bodyPr>
          <a:lstStyle/>
          <a:p>
            <a:pPr algn="ctr"/>
            <a:r>
              <a:rPr lang="en-US" sz="7200" dirty="0" smtClean="0">
                <a:solidFill>
                  <a:schemeClr val="tx1"/>
                </a:solidFill>
              </a:rPr>
              <a:t>Mission Statement</a:t>
            </a:r>
            <a:r>
              <a:rPr lang="en-US" dirty="0" smtClean="0">
                <a:solidFill>
                  <a:schemeClr val="tx1"/>
                </a:solidFill>
              </a:rPr>
              <a:t/>
            </a:r>
            <a:br>
              <a:rPr lang="en-US" dirty="0" smtClean="0">
                <a:solidFill>
                  <a:schemeClr val="tx1"/>
                </a:solidFill>
              </a:rPr>
            </a:br>
            <a:r>
              <a:rPr lang="en-US" dirty="0" smtClean="0">
                <a:solidFill>
                  <a:schemeClr val="tx1"/>
                </a:solidFill>
              </a:rPr>
              <a:t>(purpose and to whom)</a:t>
            </a:r>
            <a:r>
              <a:rPr lang="en-US" sz="5400" dirty="0" smtClean="0">
                <a:solidFill>
                  <a:schemeClr val="tx1"/>
                </a:solidFill>
              </a:rPr>
              <a:t> </a:t>
            </a:r>
            <a:br>
              <a:rPr lang="en-US" sz="5400" dirty="0" smtClean="0">
                <a:solidFill>
                  <a:schemeClr val="tx1"/>
                </a:solidFill>
              </a:rPr>
            </a:br>
            <a:r>
              <a:rPr lang="en-US" sz="2200" dirty="0" smtClean="0">
                <a:solidFill>
                  <a:schemeClr val="tx1"/>
                </a:solidFill>
              </a:rPr>
              <a:t>{for this exercise} </a:t>
            </a:r>
            <a:r>
              <a:rPr lang="en-US" dirty="0" smtClean="0">
                <a:solidFill>
                  <a:schemeClr val="tx1"/>
                </a:solidFill>
              </a:rPr>
              <a:t/>
            </a:r>
            <a:br>
              <a:rPr lang="en-US" dirty="0" smtClean="0">
                <a:solidFill>
                  <a:schemeClr val="tx1"/>
                </a:solidFill>
              </a:rPr>
            </a:br>
            <a:r>
              <a:rPr lang="en-US" dirty="0" smtClean="0"/>
              <a:t/>
            </a:r>
            <a:br>
              <a:rPr lang="en-US" dirty="0" smtClean="0"/>
            </a:br>
            <a:r>
              <a:rPr lang="en-US" dirty="0" smtClean="0"/>
              <a:t> Write a statement for your state’s Business Education Association </a:t>
            </a:r>
            <a:br>
              <a:rPr lang="en-US" dirty="0" smtClean="0"/>
            </a:br>
            <a:r>
              <a:rPr lang="en-US" dirty="0" smtClean="0"/>
              <a:t/>
            </a:r>
            <a:br>
              <a:rPr lang="en-US" dirty="0" smtClean="0"/>
            </a:b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99</TotalTime>
  <Words>184</Words>
  <Application>Microsoft Office PowerPoint</Application>
  <PresentationFormat>On-screen Show (4:3)</PresentationFormat>
  <Paragraphs>61</Paragraphs>
  <Slides>12</Slides>
  <Notes>1</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Flow</vt:lpstr>
      <vt:lpstr>Arkansas Business  Education Association Hot Springs, Arkansas           2009</vt:lpstr>
      <vt:lpstr>Slide 2</vt:lpstr>
      <vt:lpstr>   Leadership requires Leaders  Successful leaders have self-awareness.  They have the self-respect and respect for others that allows them to be tough yet compassionate, to remain composed under pressure, and to negotiate to solve problems.  This quality earns them the trust and respect of others.  John B. Fery, CEO Boise Cascade Corporation</vt:lpstr>
      <vt:lpstr>Management and Leadership</vt:lpstr>
      <vt:lpstr>Three Components of Leadership</vt:lpstr>
      <vt:lpstr>Vision</vt:lpstr>
      <vt:lpstr>Vision Statements  are often confused with  Mission Statements  </vt:lpstr>
      <vt:lpstr>Vision (where you want to be)  Write a statement for your state’s Business Education Association   </vt:lpstr>
      <vt:lpstr>Mission Statement (purpose and to whom)  {for this exercise}    Write a statement for your state’s Business Education Association   </vt:lpstr>
      <vt:lpstr>Communication</vt:lpstr>
      <vt:lpstr>Frequent Communication</vt:lpstr>
      <vt:lpstr>Trust</vt:lpstr>
    </vt:vector>
  </TitlesOfParts>
  <Company>Arkansas State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Southern Business Education Association Louisville, Kentucky 2008</dc:title>
  <dc:creator>ASU</dc:creator>
  <cp:lastModifiedBy> </cp:lastModifiedBy>
  <cp:revision>18</cp:revision>
  <dcterms:created xsi:type="dcterms:W3CDTF">2008-10-14T14:31:45Z</dcterms:created>
  <dcterms:modified xsi:type="dcterms:W3CDTF">2010-04-29T03:03:58Z</dcterms:modified>
</cp:coreProperties>
</file>